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71" r:id="rId2"/>
    <p:sldId id="281" r:id="rId3"/>
    <p:sldId id="273" r:id="rId4"/>
    <p:sldId id="267" r:id="rId5"/>
    <p:sldId id="272" r:id="rId6"/>
    <p:sldId id="275" r:id="rId7"/>
    <p:sldId id="277" r:id="rId8"/>
    <p:sldId id="276" r:id="rId9"/>
    <p:sldId id="278" r:id="rId10"/>
    <p:sldId id="279" r:id="rId11"/>
    <p:sldId id="280" r:id="rId12"/>
    <p:sldId id="274"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2C03-2F93-4AD3-AB05-2E8BF92E3155}" v="1796" dt="2023-01-01T08:02:36.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8" autoAdjust="0"/>
    <p:restoredTop sz="96357" autoAdjust="0"/>
  </p:normalViewPr>
  <p:slideViewPr>
    <p:cSldViewPr>
      <p:cViewPr varScale="1">
        <p:scale>
          <a:sx n="81" d="100"/>
          <a:sy n="81" d="100"/>
        </p:scale>
        <p:origin x="200" y="64"/>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1T08:03:03.480" v="5939" actId="20577"/>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mod">
        <pc:chgData name="Sven Van de Velde" userId="00b08bc3e1e83696" providerId="LiveId" clId="{76ED2C03-2F93-4AD3-AB05-2E8BF92E3155}" dt="2022-12-31T06:58:50.480" v="565" actId="22"/>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mod">
        <pc:chgData name="Sven Van de Velde" userId="00b08bc3e1e83696" providerId="LiveId" clId="{76ED2C03-2F93-4AD3-AB05-2E8BF92E3155}" dt="2022-12-31T08:39:27.047" v="2319" actId="478"/>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mod setBg setClrOvrMap">
        <pc:chgData name="Sven Van de Velde" userId="00b08bc3e1e83696" providerId="LiveId" clId="{76ED2C03-2F93-4AD3-AB05-2E8BF92E3155}" dt="2022-12-31T08:39:18.774" v="2318"/>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2-12-31T12:36:23.946" v="4885" actId="20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2-12-31T12:36:23.946" v="4885" actId="20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setBg modClrScheme delDesignElem chgLayout">
        <pc:chgData name="Sven Van de Velde" userId="00b08bc3e1e83696" providerId="LiveId" clId="{76ED2C03-2F93-4AD3-AB05-2E8BF92E3155}" dt="2023-01-01T08:01:43.695" v="587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1T08:01:43.695" v="587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2-12-31T17:33:19.786" v="5376"/>
        <pc:sldMkLst>
          <pc:docMk/>
          <pc:sldMk cId="1230013644" sldId="274"/>
        </pc:sldMkLst>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2-12-31T15:00:02.977" v="5278" actId="20577"/>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2-12-31T12:54:05.791" v="4934"/>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2-12-31T17:38:17.851" v="5594" actId="1035"/>
        <pc:sldMkLst>
          <pc:docMk/>
          <pc:sldMk cId="2454053272" sldId="276"/>
        </pc:sldMkLst>
        <pc:spChg chg="add mod">
          <ac:chgData name="Sven Van de Velde" userId="00b08bc3e1e83696" providerId="LiveId" clId="{76ED2C03-2F93-4AD3-AB05-2E8BF92E3155}" dt="2022-12-31T17:38:17.851" v="5594" actId="1035"/>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2-12-31T17:30:05.626" v="5282" actId="2660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2-12-31T17:39:16.151" v="5630" actId="20577"/>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2-12-31T17:40:22.008" v="5653" actId="14100"/>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2-12-31T17:36:01.791" v="5450" actId="1035"/>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1T08:00:39.932" v="5826" actId="1076"/>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mod">
          <ac:chgData name="Sven Van de Velde" userId="00b08bc3e1e83696" providerId="LiveId" clId="{76ED2C03-2F93-4AD3-AB05-2E8BF92E3155}" dt="2023-01-01T08:00:39.932" v="5826" actId="1076"/>
          <ac:spMkLst>
            <pc:docMk/>
            <pc:sldMk cId="4115854679" sldId="279"/>
            <ac:spMk id="3" creationId="{F0947D4F-11CA-0105-143B-D1542190F137}"/>
          </ac:spMkLst>
        </pc:spChg>
        <pc:spChg chg="add mod">
          <ac:chgData name="Sven Van de Velde" userId="00b08bc3e1e83696" providerId="LiveId" clId="{76ED2C03-2F93-4AD3-AB05-2E8BF92E3155}" dt="2022-12-31T17:46:20.843" v="5745"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2-12-31T17:43:10.325" v="5715" actId="1038"/>
          <ac:picMkLst>
            <pc:docMk/>
            <pc:sldMk cId="4115854679" sldId="279"/>
            <ac:picMk id="7172" creationId="{5EF45258-B6DE-125E-90C7-3906D3152C5F}"/>
          </ac:picMkLst>
        </pc:picChg>
        <pc:picChg chg="add mod">
          <ac:chgData name="Sven Van de Velde" userId="00b08bc3e1e83696" providerId="LiveId" clId="{76ED2C03-2F93-4AD3-AB05-2E8BF92E3155}" dt="2022-12-31T17:45:13.243" v="5724" actId="14100"/>
          <ac:picMkLst>
            <pc:docMk/>
            <pc:sldMk cId="4115854679" sldId="279"/>
            <ac:picMk id="7174" creationId="{DC53D18B-F71C-FBCB-B404-34E7C873848D}"/>
          </ac:picMkLst>
        </pc:picChg>
        <pc:picChg chg="add mod">
          <ac:chgData name="Sven Van de Velde" userId="00b08bc3e1e83696" providerId="LiveId" clId="{76ED2C03-2F93-4AD3-AB05-2E8BF92E3155}" dt="2022-12-31T17:45:22.969" v="5726" actId="1076"/>
          <ac:picMkLst>
            <pc:docMk/>
            <pc:sldMk cId="4115854679" sldId="279"/>
            <ac:picMk id="7176" creationId="{2BD9767A-CEFA-4352-9732-25D0AE25F30D}"/>
          </ac:picMkLst>
        </pc:picChg>
      </pc:sldChg>
      <pc:sldChg chg="addSp modSp new mod">
        <pc:chgData name="Sven Van de Velde" userId="00b08bc3e1e83696" providerId="LiveId" clId="{76ED2C03-2F93-4AD3-AB05-2E8BF92E3155}" dt="2022-12-31T17:51:16.357" v="5817" actId="14100"/>
        <pc:sldMkLst>
          <pc:docMk/>
          <pc:sldMk cId="711409152" sldId="280"/>
        </pc:sldMkLst>
        <pc:spChg chg="add mod">
          <ac:chgData name="Sven Van de Velde" userId="00b08bc3e1e83696" providerId="LiveId" clId="{76ED2C03-2F93-4AD3-AB05-2E8BF92E3155}" dt="2022-12-31T17:51:16.357" v="5817" actId="14100"/>
          <ac:spMkLst>
            <pc:docMk/>
            <pc:sldMk cId="711409152" sldId="280"/>
            <ac:spMk id="2" creationId="{3C8E1676-02D8-B18A-E470-DA8FD8347845}"/>
          </ac:spMkLst>
        </pc:spChg>
        <pc:picChg chg="add mod">
          <ac:chgData name="Sven Van de Velde" userId="00b08bc3e1e83696" providerId="LiveId" clId="{76ED2C03-2F93-4AD3-AB05-2E8BF92E3155}" dt="2022-12-31T17:50:29.203" v="5795" actId="14100"/>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modSp new mod">
        <pc:chgData name="Sven Van de Velde" userId="00b08bc3e1e83696" providerId="LiveId" clId="{76ED2C03-2F93-4AD3-AB05-2E8BF92E3155}" dt="2023-01-01T08:03:03.480" v="5939" actId="20577"/>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del">
        <pc:chgData name="Sven Van de Velde" userId="00b08bc3e1e83696" providerId="LiveId" clId="{76ED2C03-2F93-4AD3-AB05-2E8BF92E3155}" dt="2022-12-31T06:17:16.554" v="146" actId="47"/>
        <pc:sldMkLst>
          <pc:docMk/>
          <pc:sldMk cId="1939119348" sldId="282"/>
        </pc:sldMkLst>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del">
        <pc:chgData name="Sven Van de Velde" userId="00b08bc3e1e83696" providerId="LiveId" clId="{76ED2C03-2F93-4AD3-AB05-2E8BF92E3155}" dt="2022-12-31T06:17:16.554" v="146" actId="47"/>
        <pc:sldMkLst>
          <pc:docMk/>
          <pc:sldMk cId="380449121" sldId="285"/>
        </pc:sldMkLst>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del">
        <pc:chgData name="Sven Van de Velde" userId="00b08bc3e1e83696" providerId="LiveId" clId="{76ED2C03-2F93-4AD3-AB05-2E8BF92E3155}" dt="2022-12-31T06:17:16.554" v="146" actId="47"/>
        <pc:sldMkLst>
          <pc:docMk/>
          <pc:sldMk cId="3496050008" sldId="289"/>
        </pc:sldMkLst>
      </pc:sldChg>
      <pc:sldChg chg="del">
        <pc:chgData name="Sven Van de Velde" userId="00b08bc3e1e83696" providerId="LiveId" clId="{76ED2C03-2F93-4AD3-AB05-2E8BF92E3155}" dt="2022-12-31T06:17:16.554" v="146" actId="47"/>
        <pc:sldMkLst>
          <pc:docMk/>
          <pc:sldMk cId="158745503" sldId="290"/>
        </pc:sldMkLst>
      </pc:sldChg>
      <pc:sldChg chg="del">
        <pc:chgData name="Sven Van de Velde" userId="00b08bc3e1e83696" providerId="LiveId" clId="{76ED2C03-2F93-4AD3-AB05-2E8BF92E3155}" dt="2022-12-31T06:17:16.554" v="146" actId="47"/>
        <pc:sldMkLst>
          <pc:docMk/>
          <pc:sldMk cId="3596223003" sldId="291"/>
        </pc:sldMkLst>
      </pc:sldChg>
      <pc:sldChg chg="del">
        <pc:chgData name="Sven Van de Velde" userId="00b08bc3e1e83696" providerId="LiveId" clId="{76ED2C03-2F93-4AD3-AB05-2E8BF92E3155}" dt="2022-12-31T06:17:16.554" v="146" actId="47"/>
        <pc:sldMkLst>
          <pc:docMk/>
          <pc:sldMk cId="1421359919" sldId="292"/>
        </pc:sldMkLst>
      </pc:sldChg>
      <pc:sldChg chg="del">
        <pc:chgData name="Sven Van de Velde" userId="00b08bc3e1e83696" providerId="LiveId" clId="{76ED2C03-2F93-4AD3-AB05-2E8BF92E3155}" dt="2022-12-31T06:17:16.554" v="146" actId="47"/>
        <pc:sldMkLst>
          <pc:docMk/>
          <pc:sldMk cId="747800792" sldId="294"/>
        </pc:sldMkLst>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a:t>
          </a:r>
          <a:r>
            <a:rPr lang="nl-BE" sz="1000" dirty="0" err="1">
              <a:latin typeface="Commodore PET" panose="02000000000000000000" pitchFamily="2" charset="0"/>
            </a:rPr>
            <a:t>gevaAR</a:t>
          </a:r>
          <a:endParaRPr lang="nl-BE" sz="1000" dirty="0">
            <a:latin typeface="Commodore PET" panose="02000000000000000000" pitchFamily="2" charset="0"/>
          </a:endParaRP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a:t>
          </a:r>
          <a:r>
            <a:rPr lang="nl-BE" sz="1000" kern="1200" dirty="0" err="1">
              <a:latin typeface="Commodore PET" panose="02000000000000000000" pitchFamily="2" charset="0"/>
            </a:rPr>
            <a:t>gevaAR</a:t>
          </a:r>
          <a:endParaRPr lang="nl-BE" sz="1000" kern="1200" dirty="0">
            <a:latin typeface="Commodore PET" panose="02000000000000000000" pitchFamily="2" charset="0"/>
          </a:endParaRP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3633782532"/>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174626" y="5640325"/>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75" y="0"/>
            <a:ext cx="3250325" cy="21685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C53D18B-F71C-FBCB-B404-34E7C873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000" y="9000"/>
            <a:ext cx="4078054" cy="21473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BD9767A-CEFA-4352-9732-25D0AE25F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069" y="9000"/>
            <a:ext cx="2320256" cy="315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afgeronde bovenhoeken 3">
            <a:extLst>
              <a:ext uri="{FF2B5EF4-FFF2-40B4-BE49-F238E27FC236}">
                <a16:creationId xmlns:a16="http://schemas.microsoft.com/office/drawing/2014/main" id="{ADB72E41-4F59-D688-B430-2BA52940D239}"/>
              </a:ext>
            </a:extLst>
          </p:cNvPr>
          <p:cNvSpPr/>
          <p:nvPr/>
        </p:nvSpPr>
        <p:spPr>
          <a:xfrm>
            <a:off x="8409974" y="1854000"/>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Alan </a:t>
            </a:r>
            <a:r>
              <a:rPr lang="nl-BE" sz="2400" cap="all" dirty="0" err="1">
                <a:ln w="3175">
                  <a:solidFill>
                    <a:schemeClr val="bg1"/>
                  </a:solidFill>
                  <a:prstDash val="solid"/>
                </a:ln>
                <a:latin typeface="Commodore PET" panose="02000000000000000000" pitchFamily="2" charset="0"/>
                <a:ea typeface="+mj-ea"/>
                <a:cs typeface="+mj-cs"/>
              </a:rPr>
              <a:t>turing</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F0947D4F-11CA-0105-143B-D1542190F137}"/>
              </a:ext>
            </a:extLst>
          </p:cNvPr>
          <p:cNvSpPr/>
          <p:nvPr/>
        </p:nvSpPr>
        <p:spPr>
          <a:xfrm>
            <a:off x="9567271" y="5994000"/>
            <a:ext cx="2411374" cy="62590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video</a:t>
            </a:r>
          </a:p>
        </p:txBody>
      </p:sp>
    </p:spTree>
    <p:extLst>
      <p:ext uri="{BB962C8B-B14F-4D97-AF65-F5344CB8AC3E}">
        <p14:creationId xmlns:p14="http://schemas.microsoft.com/office/powerpoint/2010/main" val="4115854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740090"/>
            <a:ext cx="12192000" cy="77420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6000" y="3769522"/>
            <a:ext cx="4041560" cy="306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668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HARDVARD MARK I</a:t>
            </a:r>
          </a:p>
        </p:txBody>
      </p:sp>
    </p:spTree>
    <p:extLst>
      <p:ext uri="{BB962C8B-B14F-4D97-AF65-F5344CB8AC3E}">
        <p14:creationId xmlns:p14="http://schemas.microsoft.com/office/powerpoint/2010/main" val="711409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7349" r="3781" b="5380"/>
          <a:stretch/>
        </p:blipFill>
        <p:spPr>
          <a:xfrm>
            <a:off x="0" y="-959723"/>
            <a:ext cx="12261000" cy="8862571"/>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De </a:t>
            </a:r>
            <a:r>
              <a:rPr lang="nl-BE" sz="2800" cap="all" dirty="0" err="1">
                <a:ln w="3175">
                  <a:solidFill>
                    <a:schemeClr val="bg1"/>
                  </a:solidFill>
                  <a:prstDash val="solid"/>
                </a:ln>
                <a:latin typeface="Commodore PET" panose="02000000000000000000" pitchFamily="2" charset="0"/>
                <a:ea typeface="+mj-ea"/>
                <a:cs typeface="+mj-cs"/>
              </a:rPr>
              <a:t>whirlwind</a:t>
            </a:r>
            <a:endParaRPr lang="nl-BE" sz="28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123001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B83E2AF1-B390-296D-9125-1221359D8CD8}"/>
              </a:ext>
            </a:extLst>
          </p:cNvPr>
          <p:cNvSpPr txBox="1"/>
          <p:nvPr/>
        </p:nvSpPr>
        <p:spPr>
          <a:xfrm>
            <a:off x="1461000" y="279000"/>
            <a:ext cx="6105196" cy="3416320"/>
          </a:xfrm>
          <a:prstGeom prst="rect">
            <a:avLst/>
          </a:prstGeom>
          <a:noFill/>
        </p:spPr>
        <p:txBody>
          <a:bodyPr wrap="square">
            <a:spAutoFit/>
          </a:bodyPr>
          <a:lstStyle/>
          <a:p>
            <a:r>
              <a:rPr lang="nl-BE" dirty="0"/>
              <a:t>We leggen de basis via de computer geschiedenis en de computer architectuur. We proberen in deze les ons in te leven in de "waarom" vraag en het fundament van de computers. We brengen deze evolutie naar de 8-bit computer architectuur, die we ook uitproberen in de klas. We vermijden te veel aandacht aan programmatie in deze les, om iedereen het vertrouwen te geven dan het allemaal best ok is, maar we investeren wat tijd om de omgeving goed op te zetten, zodat iedereen "mee" is, ook de minder gevorderden. We leggen de basis van de programmeertalen, de C-taal en de machine taal, en we delen kennis materiaal uit dat we doornemen. We reflecteren en proberen onze eerste stapjes te zetten.</a:t>
            </a:r>
          </a:p>
        </p:txBody>
      </p:sp>
      <p:sp>
        <p:nvSpPr>
          <p:cNvPr id="5" name="Tekstvak 4">
            <a:extLst>
              <a:ext uri="{FF2B5EF4-FFF2-40B4-BE49-F238E27FC236}">
                <a16:creationId xmlns:a16="http://schemas.microsoft.com/office/drawing/2014/main" id="{CCCCE978-F068-AD1B-3F2A-EF8614F5E766}"/>
              </a:ext>
            </a:extLst>
          </p:cNvPr>
          <p:cNvSpPr txBox="1"/>
          <p:nvPr/>
        </p:nvSpPr>
        <p:spPr>
          <a:xfrm>
            <a:off x="1551000" y="4059000"/>
            <a:ext cx="6105196" cy="1200329"/>
          </a:xfrm>
          <a:prstGeom prst="rect">
            <a:avLst/>
          </a:prstGeom>
          <a:noFill/>
        </p:spPr>
        <p:txBody>
          <a:bodyPr wrap="square">
            <a:spAutoFit/>
          </a:bodyPr>
          <a:lstStyle/>
          <a:p>
            <a:r>
              <a:rPr lang="nl-BE" dirty="0"/>
              <a:t>We tonen in de klas een oude Commodore PET 8032. Zo zien we dat computers vroeger een andere beleving waren in vergelijking met vandaag. Via deze weg leren we over de CPU, het geheugen, scherm, geluid, hardware van de jaren 70.</a:t>
            </a:r>
          </a:p>
        </p:txBody>
      </p:sp>
      <p:sp>
        <p:nvSpPr>
          <p:cNvPr id="7" name="Tekstvak 6">
            <a:extLst>
              <a:ext uri="{FF2B5EF4-FFF2-40B4-BE49-F238E27FC236}">
                <a16:creationId xmlns:a16="http://schemas.microsoft.com/office/drawing/2014/main" id="{82DE1918-94BB-D7EC-FD00-701DFA7CB745}"/>
              </a:ext>
            </a:extLst>
          </p:cNvPr>
          <p:cNvSpPr txBox="1"/>
          <p:nvPr/>
        </p:nvSpPr>
        <p:spPr>
          <a:xfrm>
            <a:off x="3036833" y="2413338"/>
            <a:ext cx="6105196" cy="2031325"/>
          </a:xfrm>
          <a:prstGeom prst="rect">
            <a:avLst/>
          </a:prstGeom>
          <a:noFill/>
        </p:spPr>
        <p:txBody>
          <a:bodyPr wrap="square">
            <a:spAutoFit/>
          </a:bodyPr>
          <a:lstStyle/>
          <a:p>
            <a:r>
              <a:rPr lang="nl-BE" dirty="0"/>
              <a:t>De machine taal is de taal van het brein van de computer. We leren hoe de 6502 processor werkt, zodat je echt begrijpt hoe een computer omgaat met geheugen, registers, machine instructies, hardware enzovoort. Het is niet de bedoeling dat we zelf machinetaal schrijven, maar we kunnen de machinetaal bekijken a.d.h.v. de gecompileerde programma's geschreven in de C-taal.</a:t>
            </a:r>
          </a:p>
        </p:txBody>
      </p:sp>
      <p:sp>
        <p:nvSpPr>
          <p:cNvPr id="9" name="Tekstvak 8">
            <a:extLst>
              <a:ext uri="{FF2B5EF4-FFF2-40B4-BE49-F238E27FC236}">
                <a16:creationId xmlns:a16="http://schemas.microsoft.com/office/drawing/2014/main" id="{BD98DB41-3F5D-E86A-77E2-9ED737E82481}"/>
              </a:ext>
            </a:extLst>
          </p:cNvPr>
          <p:cNvSpPr txBox="1"/>
          <p:nvPr/>
        </p:nvSpPr>
        <p:spPr>
          <a:xfrm>
            <a:off x="3036833" y="2828836"/>
            <a:ext cx="6105196" cy="1200329"/>
          </a:xfrm>
          <a:prstGeom prst="rect">
            <a:avLst/>
          </a:prstGeom>
          <a:noFill/>
        </p:spPr>
        <p:txBody>
          <a:bodyPr wrap="square">
            <a:spAutoFit/>
          </a:bodyPr>
          <a:lstStyle/>
          <a:p>
            <a:r>
              <a:rPr lang="nl-BE" dirty="0"/>
              <a:t>Zelfreflectie. Was het leuk? Wat vonden we interessant? Wat zou er beter kunnen? Wat vinden we moeilijk. We bespreken ook het belang van zelf exploratie en nodigen jullie uit om zelf wat materiaal op te zoeken en </a:t>
            </a:r>
            <a:r>
              <a:rPr lang="nl-BE" dirty="0" err="1"/>
              <a:t>videos</a:t>
            </a:r>
            <a:r>
              <a:rPr lang="nl-BE" dirty="0"/>
              <a:t> te bekijken.</a:t>
            </a:r>
          </a:p>
        </p:txBody>
      </p:sp>
      <p:sp>
        <p:nvSpPr>
          <p:cNvPr id="11" name="Tekstvak 10">
            <a:extLst>
              <a:ext uri="{FF2B5EF4-FFF2-40B4-BE49-F238E27FC236}">
                <a16:creationId xmlns:a16="http://schemas.microsoft.com/office/drawing/2014/main" id="{97879485-88F7-4371-CE65-5D64CEE03C56}"/>
              </a:ext>
            </a:extLst>
          </p:cNvPr>
          <p:cNvSpPr txBox="1"/>
          <p:nvPr/>
        </p:nvSpPr>
        <p:spPr>
          <a:xfrm>
            <a:off x="3036833" y="2551837"/>
            <a:ext cx="6105196" cy="1754326"/>
          </a:xfrm>
          <a:prstGeom prst="rect">
            <a:avLst/>
          </a:prstGeom>
          <a:noFill/>
        </p:spPr>
        <p:txBody>
          <a:bodyPr wrap="square">
            <a:spAutoFit/>
          </a:bodyPr>
          <a:lstStyle/>
          <a:p>
            <a:r>
              <a:rPr lang="nl-BE" dirty="0"/>
              <a:t>We leren enkele fundamenten van de C-taal, maar doen dit om het programmeren te ervaren, maar ook om te tonen hoe een computer intern werkt. We programmeren spelenderwijs via "</a:t>
            </a:r>
            <a:r>
              <a:rPr lang="nl-BE" dirty="0" err="1"/>
              <a:t>sceleton</a:t>
            </a:r>
            <a:r>
              <a:rPr lang="nl-BE" dirty="0"/>
              <a:t>" programma's die we trachten te vervolledigen via eenvoudige oefeningen. Ze kunnen we je een goeie introductie van de programmatie, zodat je later zelf verder kan exploreren.</a:t>
            </a:r>
          </a:p>
        </p:txBody>
      </p:sp>
    </p:spTree>
    <p:extLst>
      <p:ext uri="{BB962C8B-B14F-4D97-AF65-F5344CB8AC3E}">
        <p14:creationId xmlns:p14="http://schemas.microsoft.com/office/powerpoint/2010/main" val="425282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CDBE4BD0-2A9E-9196-DF2E-C55F8285AFF1}"/>
              </a:ext>
            </a:extLst>
          </p:cNvPr>
          <p:cNvSpPr txBox="1"/>
          <p:nvPr/>
        </p:nvSpPr>
        <p:spPr>
          <a:xfrm>
            <a:off x="2451000" y="1449000"/>
            <a:ext cx="6105196" cy="2862322"/>
          </a:xfrm>
          <a:prstGeom prst="rect">
            <a:avLst/>
          </a:prstGeom>
          <a:noFill/>
        </p:spPr>
        <p:txBody>
          <a:bodyPr wrap="square">
            <a:spAutoFit/>
          </a:bodyPr>
          <a:lstStyle/>
          <a:p>
            <a:r>
              <a:rPr lang="nl-BE" dirty="0"/>
              <a:t>Introductie</a:t>
            </a:r>
          </a:p>
          <a:p>
            <a:r>
              <a:rPr lang="nl-BE" dirty="0"/>
              <a:t>Doelstelling module</a:t>
            </a:r>
          </a:p>
          <a:p>
            <a:r>
              <a:rPr lang="nl-BE" dirty="0" err="1"/>
              <a:t>Ijsbreker</a:t>
            </a:r>
            <a:r>
              <a:rPr lang="nl-BE" dirty="0"/>
              <a:t>, wie is wie</a:t>
            </a:r>
          </a:p>
          <a:p>
            <a:r>
              <a:rPr lang="nl-BE" dirty="0"/>
              <a:t>Referentie materiaal</a:t>
            </a:r>
          </a:p>
          <a:p>
            <a:r>
              <a:rPr lang="nl-BE" dirty="0"/>
              <a:t>	</a:t>
            </a:r>
            <a:r>
              <a:rPr lang="nl-BE" dirty="0" err="1"/>
              <a:t>Github</a:t>
            </a:r>
            <a:endParaRPr lang="nl-BE" dirty="0"/>
          </a:p>
          <a:p>
            <a:r>
              <a:rPr lang="nl-BE" dirty="0"/>
              <a:t>	Uitleg gebruik PCs</a:t>
            </a:r>
          </a:p>
          <a:p>
            <a:r>
              <a:rPr lang="nl-BE" dirty="0"/>
              <a:t>Aandachtspunten</a:t>
            </a:r>
          </a:p>
          <a:p>
            <a:r>
              <a:rPr lang="nl-BE" dirty="0"/>
              <a:t>	Wie heeft welke interesse gebieden?</a:t>
            </a:r>
          </a:p>
          <a:p>
            <a:r>
              <a:rPr lang="nl-BE" dirty="0"/>
              <a:t>	Zijn er verwachtingen?</a:t>
            </a:r>
          </a:p>
          <a:p>
            <a:r>
              <a:rPr lang="nl-BE" dirty="0"/>
              <a:t>	Voor wie is dit allemaal onbekend terrein?</a:t>
            </a:r>
          </a:p>
        </p:txBody>
      </p:sp>
    </p:spTree>
    <p:extLst>
      <p:ext uri="{BB962C8B-B14F-4D97-AF65-F5344CB8AC3E}">
        <p14:creationId xmlns:p14="http://schemas.microsoft.com/office/powerpoint/2010/main" val="107089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Tijdelijke aanduiding voor inhoud 72">
            <a:extLst>
              <a:ext uri="{FF2B5EF4-FFF2-40B4-BE49-F238E27FC236}">
                <a16:creationId xmlns:a16="http://schemas.microsoft.com/office/drawing/2014/main" id="{53D0BD81-CBF0-C168-9A61-D2310C621B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00" y="1"/>
            <a:ext cx="11799986" cy="6882634"/>
          </a:xfrm>
        </p:spPr>
      </p:pic>
    </p:spTree>
    <p:extLst>
      <p:ext uri="{BB962C8B-B14F-4D97-AF65-F5344CB8AC3E}">
        <p14:creationId xmlns:p14="http://schemas.microsoft.com/office/powerpoint/2010/main" val="369151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13188B8A-91E2-7532-7852-F250E294BF9E}"/>
              </a:ext>
            </a:extLst>
          </p:cNvPr>
          <p:cNvSpPr/>
          <p:nvPr/>
        </p:nvSpPr>
        <p:spPr>
          <a:xfrm>
            <a:off x="1371000" y="731067"/>
            <a:ext cx="9765000" cy="58905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cap="all" dirty="0">
                <a:ln>
                  <a:solidFill>
                    <a:schemeClr val="bg1"/>
                  </a:solidFill>
                </a:ln>
                <a:latin typeface="Commodore PET" panose="02000000000000000000" pitchFamily="2" charset="0"/>
                <a:ea typeface="+mj-ea"/>
                <a:cs typeface="+mj-cs"/>
              </a:rPr>
              <a:t>Overzicht op </a:t>
            </a:r>
            <a:r>
              <a:rPr lang="nl-BE" sz="2800" cap="all" dirty="0" err="1">
                <a:ln>
                  <a:solidFill>
                    <a:schemeClr val="bg1"/>
                  </a:solidFill>
                </a:ln>
                <a:latin typeface="Commodore PET" panose="02000000000000000000" pitchFamily="2" charset="0"/>
                <a:ea typeface="+mj-ea"/>
                <a:cs typeface="+mj-cs"/>
              </a:rPr>
              <a:t>github</a:t>
            </a:r>
            <a:endParaRPr lang="nl-BE" sz="2800" cap="all" dirty="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1966949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microprocessor.</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Ervaar</a:t>
            </a:r>
            <a:r>
              <a:rPr lang="en-US" sz="1200" dirty="0">
                <a:latin typeface="Commodore PET" panose="02000000000000000000" pitchFamily="2" charset="0"/>
              </a:rPr>
              <a:t> de </a:t>
            </a:r>
            <a:r>
              <a:rPr lang="en-US" sz="1200" dirty="0" err="1">
                <a:latin typeface="Commodore PET" panose="02000000000000000000" pitchFamily="2" charset="0"/>
              </a:rPr>
              <a:t>oude</a:t>
            </a:r>
            <a:r>
              <a:rPr lang="en-US" sz="1200" dirty="0">
                <a:latin typeface="Commodore PET" panose="02000000000000000000" pitchFamily="2" charset="0"/>
              </a:rPr>
              <a:t> home computers in de </a:t>
            </a:r>
            <a:r>
              <a:rPr lang="en-US" sz="1200" dirty="0" err="1">
                <a:latin typeface="Commodore PET" panose="02000000000000000000" pitchFamily="2" charset="0"/>
              </a:rPr>
              <a:t>klas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via emulators. Leer de machine </a:t>
            </a:r>
            <a:r>
              <a:rPr lang="en-US" sz="1200" dirty="0" err="1">
                <a:latin typeface="Commodore PET" panose="02000000000000000000" pitchFamily="2" charset="0"/>
              </a:rPr>
              <a:t>besturen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brede </a:t>
            </a:r>
            <a:r>
              <a:rPr lang="en-US" sz="1200" dirty="0" err="1">
                <a:latin typeface="Commodore PET" panose="02000000000000000000" pitchFamily="2" charset="0"/>
              </a:rPr>
              <a:t>visie</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5">
                  <a:extLst>
                    <a:ext uri="{A12FA001-AC4F-418D-AE19-62706E023703}">
                      <ahyp:hlinkClr xmlns:ahyp="http://schemas.microsoft.com/office/drawing/2018/hyperlinkcolor" val="tx"/>
                    </a:ext>
                  </a:extLst>
                </a:hlinkClick>
              </a:rPr>
              <a:t>https://youtu.be/iF8CnG7ee-A</a:t>
            </a:r>
            <a:endParaRPr lang="nl-BE" dirty="0"/>
          </a:p>
        </p:txBody>
      </p:sp>
    </p:spTree>
    <p:extLst>
      <p:ext uri="{BB962C8B-B14F-4D97-AF65-F5344CB8AC3E}">
        <p14:creationId xmlns:p14="http://schemas.microsoft.com/office/powerpoint/2010/main" val="2720935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De </a:t>
            </a:r>
            <a:r>
              <a:rPr lang="en-US" sz="3200" cap="all" dirty="0" err="1">
                <a:ln w="9525">
                  <a:solidFill>
                    <a:schemeClr val="bg1"/>
                  </a:solidFill>
                  <a:prstDash val="solid"/>
                </a:ln>
                <a:latin typeface="Commodore PET" panose="02000000000000000000" pitchFamily="2" charset="0"/>
                <a:ea typeface="+mj-ea"/>
                <a:cs typeface="+mj-cs"/>
              </a:rPr>
              <a:t>Pioniers</a:t>
            </a:r>
            <a:endParaRPr lang="en-US" sz="3200" cap="all" dirty="0">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dirty="0">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Charles </a:t>
            </a:r>
            <a:r>
              <a:rPr lang="nl-BE" sz="2800" cap="all" dirty="0" err="1">
                <a:ln w="3175">
                  <a:solidFill>
                    <a:schemeClr val="bg1"/>
                  </a:solidFill>
                  <a:prstDash val="solid"/>
                </a:ln>
                <a:latin typeface="Commodore PET" panose="02000000000000000000" pitchFamily="2" charset="0"/>
                <a:ea typeface="+mj-ea"/>
                <a:cs typeface="+mj-cs"/>
              </a:rPr>
              <a:t>babbage</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1820/1856 </a:t>
            </a:r>
            <a:r>
              <a:rPr lang="nl-BE" sz="2800" cap="all" dirty="0" err="1">
                <a:ln w="3175">
                  <a:solidFill>
                    <a:schemeClr val="bg1"/>
                  </a:solidFill>
                  <a:prstDash val="solid"/>
                </a:ln>
                <a:latin typeface="Commodore PET" panose="02000000000000000000" pitchFamily="2" charset="0"/>
                <a:ea typeface="+mj-ea"/>
                <a:cs typeface="+mj-cs"/>
              </a:rPr>
              <a:t>difference</a:t>
            </a:r>
            <a:r>
              <a:rPr lang="nl-BE" sz="2800" cap="all" dirty="0">
                <a:ln w="3175">
                  <a:solidFill>
                    <a:schemeClr val="bg1"/>
                  </a:solidFill>
                  <a:prstDash val="solid"/>
                </a:ln>
                <a:latin typeface="Commodore PET" panose="02000000000000000000" pitchFamily="2" charset="0"/>
                <a:ea typeface="+mj-ea"/>
                <a:cs typeface="+mj-cs"/>
              </a:rPr>
              <a:t> engine</a:t>
            </a:r>
          </a:p>
        </p:txBody>
      </p:sp>
    </p:spTree>
    <p:extLst>
      <p:ext uri="{BB962C8B-B14F-4D97-AF65-F5344CB8AC3E}">
        <p14:creationId xmlns:p14="http://schemas.microsoft.com/office/powerpoint/2010/main" val="4148698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5041201" y="5544000"/>
            <a:ext cx="697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Ada </a:t>
            </a:r>
            <a:r>
              <a:rPr lang="nl-BE" sz="2800" cap="all" dirty="0" err="1">
                <a:ln w="3175">
                  <a:solidFill>
                    <a:schemeClr val="bg1"/>
                  </a:solidFill>
                  <a:prstDash val="solid"/>
                </a:ln>
                <a:latin typeface="Commodore PET" panose="02000000000000000000" pitchFamily="2" charset="0"/>
                <a:ea typeface="+mj-ea"/>
                <a:cs typeface="+mj-cs"/>
              </a:rPr>
              <a:t>lovelace</a:t>
            </a:r>
            <a:r>
              <a:rPr lang="nl-BE" sz="2800" cap="all" dirty="0">
                <a:ln w="3175">
                  <a:solidFill>
                    <a:schemeClr val="bg1"/>
                  </a:solidFill>
                  <a:prstDash val="solid"/>
                </a:ln>
                <a:latin typeface="Commodore PET" panose="02000000000000000000" pitchFamily="2" charset="0"/>
                <a:ea typeface="+mj-ea"/>
                <a:cs typeface="+mj-cs"/>
              </a:rPr>
              <a:t> – </a:t>
            </a:r>
            <a:r>
              <a:rPr lang="nl-BE" sz="2800" cap="all" dirty="0" err="1">
                <a:ln w="3175">
                  <a:solidFill>
                    <a:schemeClr val="bg1"/>
                  </a:solidFill>
                  <a:prstDash val="solid"/>
                </a:ln>
                <a:latin typeface="Commodore PET" panose="02000000000000000000" pitchFamily="2" charset="0"/>
                <a:ea typeface="+mj-ea"/>
                <a:cs typeface="+mj-cs"/>
              </a:rPr>
              <a:t>note</a:t>
            </a:r>
            <a:r>
              <a:rPr lang="nl-BE" sz="2800" cap="all" dirty="0">
                <a:ln w="3175">
                  <a:solidFill>
                    <a:schemeClr val="bg1"/>
                  </a:solidFill>
                  <a:prstDash val="solid"/>
                </a:ln>
                <a:latin typeface="Commodore PET" panose="02000000000000000000" pitchFamily="2" charset="0"/>
                <a:ea typeface="+mj-ea"/>
                <a:cs typeface="+mj-cs"/>
              </a:rPr>
              <a:t> g</a:t>
            </a:r>
          </a:p>
        </p:txBody>
      </p:sp>
    </p:spTree>
    <p:extLst>
      <p:ext uri="{BB962C8B-B14F-4D97-AF65-F5344CB8AC3E}">
        <p14:creationId xmlns:p14="http://schemas.microsoft.com/office/powerpoint/2010/main" val="2454053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134000"/>
            <a:ext cx="96678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Horst </a:t>
            </a:r>
            <a:r>
              <a:rPr lang="nl-BE" sz="2800" cap="all" dirty="0" err="1">
                <a:ln w="3175">
                  <a:solidFill>
                    <a:schemeClr val="bg1"/>
                  </a:solidFill>
                  <a:prstDash val="solid"/>
                </a:ln>
                <a:latin typeface="Commodore PET" panose="02000000000000000000" pitchFamily="2" charset="0"/>
                <a:ea typeface="+mj-ea"/>
                <a:cs typeface="+mj-cs"/>
              </a:rPr>
              <a:t>zuse</a:t>
            </a:r>
            <a:r>
              <a:rPr lang="nl-BE" sz="2800" cap="all" dirty="0">
                <a:ln w="3175">
                  <a:solidFill>
                    <a:schemeClr val="bg1"/>
                  </a:solidFill>
                  <a:prstDash val="solid"/>
                </a:ln>
                <a:latin typeface="Commodore PET" panose="02000000000000000000" pitchFamily="2" charset="0"/>
                <a:ea typeface="+mj-ea"/>
                <a:cs typeface="+mj-cs"/>
              </a:rPr>
              <a:t> </a:t>
            </a:r>
          </a:p>
        </p:txBody>
      </p:sp>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Z3</a:t>
            </a:r>
          </a:p>
        </p:txBody>
      </p:sp>
    </p:spTree>
    <p:extLst>
      <p:ext uri="{BB962C8B-B14F-4D97-AF65-F5344CB8AC3E}">
        <p14:creationId xmlns:p14="http://schemas.microsoft.com/office/powerpoint/2010/main" val="37350496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646</Words>
  <Application>Microsoft Office PowerPoint</Application>
  <PresentationFormat>Breedbeeld</PresentationFormat>
  <Paragraphs>53</Paragraphs>
  <Slides>15</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15</vt:i4>
      </vt:variant>
    </vt:vector>
  </HeadingPairs>
  <TitlesOfParts>
    <vt:vector size="21" baseType="lpstr">
      <vt:lpstr>Arial</vt:lpstr>
      <vt:lpstr>Commodore PET</vt:lpstr>
      <vt:lpstr>PETSCII Commodore</vt:lpstr>
      <vt:lpstr>Tw Cen MT</vt:lpstr>
      <vt:lpstr>Wingdings</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2023-01-01T08:03:14Z</dcterms:modified>
</cp:coreProperties>
</file>